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Microsoft_______1.bin" ContentType="application/vnd.openxmlformats-officedocument.oleObject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82" r:id="rId2"/>
    <p:sldId id="283" r:id="rId3"/>
    <p:sldId id="280" r:id="rId4"/>
    <p:sldId id="281" r:id="rId5"/>
    <p:sldId id="257" r:id="rId6"/>
    <p:sldId id="258" r:id="rId7"/>
    <p:sldId id="260" r:id="rId8"/>
    <p:sldId id="261" r:id="rId9"/>
    <p:sldId id="262" r:id="rId10"/>
    <p:sldId id="263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9" r:id="rId20"/>
    <p:sldId id="273" r:id="rId21"/>
    <p:sldId id="274" r:id="rId22"/>
    <p:sldId id="275" r:id="rId23"/>
    <p:sldId id="276" r:id="rId24"/>
    <p:sldId id="284" r:id="rId25"/>
    <p:sldId id="285" r:id="rId26"/>
    <p:sldId id="286" r:id="rId27"/>
    <p:sldId id="287" r:id="rId28"/>
    <p:sldId id="288" r:id="rId29"/>
    <p:sldId id="289" r:id="rId30"/>
    <p:sldId id="290" r:id="rId31"/>
  </p:sldIdLst>
  <p:sldSz cx="9144000" cy="6858000" type="screen4x3"/>
  <p:notesSz cx="6858000" cy="9144000"/>
  <p:defaultTextStyle>
    <a:defPPr>
      <a:defRPr lang="zh-TW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7" d="100"/>
          <a:sy n="87" d="100"/>
        </p:scale>
        <p:origin x="-134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Relationship Id="rId2" Type="http://schemas.openxmlformats.org/officeDocument/2006/relationships/image" Target="../media/image7.emf"/><Relationship Id="rId3" Type="http://schemas.openxmlformats.org/officeDocument/2006/relationships/image" Target="../media/image8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4" Type="http://schemas.openxmlformats.org/officeDocument/2006/relationships/image" Target="../media/image13.emf"/><Relationship Id="rId5" Type="http://schemas.openxmlformats.org/officeDocument/2006/relationships/image" Target="../media/image14.emf"/><Relationship Id="rId1" Type="http://schemas.openxmlformats.org/officeDocument/2006/relationships/image" Target="../media/image10.emf"/><Relationship Id="rId2" Type="http://schemas.openxmlformats.org/officeDocument/2006/relationships/image" Target="../media/image1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Relationship Id="rId2" Type="http://schemas.openxmlformats.org/officeDocument/2006/relationships/image" Target="../media/image16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Relationship Id="rId2" Type="http://schemas.openxmlformats.org/officeDocument/2006/relationships/image" Target="../media/image18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子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zh-TW" altLang="en-US" smtClean="0"/>
              <a:t> 按一下以編輯母片子標題樣式</a:t>
            </a:r>
            <a:endParaRPr kumimoji="1"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DC7D6-BA98-FA48-97CE-E0B990D18CC5}" type="datetimeFigureOut">
              <a:rPr kumimoji="1" lang="zh-TW" altLang="en-US" smtClean="0"/>
              <a:t>14/6/2</a:t>
            </a:fld>
            <a:endParaRPr kumimoji="1"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1567D-BAD2-D24A-AAE8-EAA9835AD05B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7249839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DC7D6-BA98-FA48-97CE-E0B990D18CC5}" type="datetimeFigureOut">
              <a:rPr kumimoji="1" lang="zh-TW" altLang="en-US" smtClean="0"/>
              <a:t>14/6/2</a:t>
            </a:fld>
            <a:endParaRPr kumimoji="1"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1567D-BAD2-D24A-AAE8-EAA9835AD05B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8577349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DC7D6-BA98-FA48-97CE-E0B990D18CC5}" type="datetimeFigureOut">
              <a:rPr kumimoji="1" lang="zh-TW" altLang="en-US" smtClean="0"/>
              <a:t>14/6/2</a:t>
            </a:fld>
            <a:endParaRPr kumimoji="1"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1567D-BAD2-D24A-AAE8-EAA9835AD05B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2293483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DC7D6-BA98-FA48-97CE-E0B990D18CC5}" type="datetimeFigureOut">
              <a:rPr kumimoji="1" lang="zh-TW" altLang="en-US" smtClean="0"/>
              <a:t>14/6/2</a:t>
            </a:fld>
            <a:endParaRPr kumimoji="1"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1567D-BAD2-D24A-AAE8-EAA9835AD05B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4231991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DC7D6-BA98-FA48-97CE-E0B990D18CC5}" type="datetimeFigureOut">
              <a:rPr kumimoji="1" lang="zh-TW" altLang="en-US" smtClean="0"/>
              <a:t>14/6/2</a:t>
            </a:fld>
            <a:endParaRPr kumimoji="1"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1567D-BAD2-D24A-AAE8-EAA9835AD05B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0340652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DC7D6-BA98-FA48-97CE-E0B990D18CC5}" type="datetimeFigureOut">
              <a:rPr kumimoji="1" lang="zh-TW" altLang="en-US" smtClean="0"/>
              <a:t>14/6/2</a:t>
            </a:fld>
            <a:endParaRPr kumimoji="1"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1567D-BAD2-D24A-AAE8-EAA9835AD05B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9441333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DC7D6-BA98-FA48-97CE-E0B990D18CC5}" type="datetimeFigureOut">
              <a:rPr kumimoji="1" lang="zh-TW" altLang="en-US" smtClean="0"/>
              <a:t>14/6/2</a:t>
            </a:fld>
            <a:endParaRPr kumimoji="1"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1567D-BAD2-D24A-AAE8-EAA9835AD05B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8108623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DC7D6-BA98-FA48-97CE-E0B990D18CC5}" type="datetimeFigureOut">
              <a:rPr kumimoji="1" lang="zh-TW" altLang="en-US" smtClean="0"/>
              <a:t>14/6/2</a:t>
            </a:fld>
            <a:endParaRPr kumimoji="1"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1567D-BAD2-D24A-AAE8-EAA9835AD05B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41772777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DC7D6-BA98-FA48-97CE-E0B990D18CC5}" type="datetimeFigureOut">
              <a:rPr kumimoji="1" lang="zh-TW" altLang="en-US" smtClean="0"/>
              <a:t>14/6/2</a:t>
            </a:fld>
            <a:endParaRPr kumimoji="1"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1567D-BAD2-D24A-AAE8-EAA9835AD05B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58198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DC7D6-BA98-FA48-97CE-E0B990D18CC5}" type="datetimeFigureOut">
              <a:rPr kumimoji="1" lang="zh-TW" altLang="en-US" smtClean="0"/>
              <a:t>14/6/2</a:t>
            </a:fld>
            <a:endParaRPr kumimoji="1"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1567D-BAD2-D24A-AAE8-EAA9835AD05B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0927922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DC7D6-BA98-FA48-97CE-E0B990D18CC5}" type="datetimeFigureOut">
              <a:rPr kumimoji="1" lang="zh-TW" altLang="en-US" smtClean="0"/>
              <a:t>14/6/2</a:t>
            </a:fld>
            <a:endParaRPr kumimoji="1"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1567D-BAD2-D24A-AAE8-EAA9835AD05B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35078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2DC7D6-BA98-FA48-97CE-E0B990D18CC5}" type="datetimeFigureOut">
              <a:rPr kumimoji="1" lang="zh-TW" altLang="en-US" smtClean="0"/>
              <a:t>14/6/2</a:t>
            </a:fld>
            <a:endParaRPr kumimoji="1"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D1567D-BAD2-D24A-AAE8-EAA9835AD05B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100278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4" Type="http://schemas.openxmlformats.org/officeDocument/2006/relationships/image" Target="../media/image6.emf"/><Relationship Id="rId5" Type="http://schemas.openxmlformats.org/officeDocument/2006/relationships/oleObject" Target="../embeddings/oleObject6.bin"/><Relationship Id="rId6" Type="http://schemas.openxmlformats.org/officeDocument/2006/relationships/image" Target="../media/image7.emf"/><Relationship Id="rId7" Type="http://schemas.openxmlformats.org/officeDocument/2006/relationships/oleObject" Target="../embeddings/oleObject7.bin"/><Relationship Id="rId8" Type="http://schemas.openxmlformats.org/officeDocument/2006/relationships/image" Target="../media/image8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4" Type="http://schemas.openxmlformats.org/officeDocument/2006/relationships/image" Target="../media/image9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3.bin"/><Relationship Id="rId12" Type="http://schemas.openxmlformats.org/officeDocument/2006/relationships/image" Target="../media/image14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9.bin"/><Relationship Id="rId4" Type="http://schemas.openxmlformats.org/officeDocument/2006/relationships/image" Target="../media/image10.emf"/><Relationship Id="rId5" Type="http://schemas.openxmlformats.org/officeDocument/2006/relationships/oleObject" Target="../embeddings/oleObject10.bin"/><Relationship Id="rId6" Type="http://schemas.openxmlformats.org/officeDocument/2006/relationships/image" Target="../media/image11.emf"/><Relationship Id="rId7" Type="http://schemas.openxmlformats.org/officeDocument/2006/relationships/oleObject" Target="../embeddings/oleObject11.bin"/><Relationship Id="rId8" Type="http://schemas.openxmlformats.org/officeDocument/2006/relationships/image" Target="../media/image12.emf"/><Relationship Id="rId9" Type="http://schemas.openxmlformats.org/officeDocument/2006/relationships/oleObject" Target="../embeddings/oleObject12.bin"/><Relationship Id="rId10" Type="http://schemas.openxmlformats.org/officeDocument/2006/relationships/image" Target="../media/image13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4" Type="http://schemas.openxmlformats.org/officeDocument/2006/relationships/image" Target="../media/image15.emf"/><Relationship Id="rId5" Type="http://schemas.openxmlformats.org/officeDocument/2006/relationships/oleObject" Target="../embeddings/oleObject15.bin"/><Relationship Id="rId6" Type="http://schemas.openxmlformats.org/officeDocument/2006/relationships/image" Target="../media/image16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4" Type="http://schemas.openxmlformats.org/officeDocument/2006/relationships/image" Target="../media/image17.emf"/><Relationship Id="rId5" Type="http://schemas.openxmlformats.org/officeDocument/2006/relationships/oleObject" Target="../embeddings/oleObject17.bin"/><Relationship Id="rId6" Type="http://schemas.openxmlformats.org/officeDocument/2006/relationships/image" Target="../media/image18.e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4" Type="http://schemas.openxmlformats.org/officeDocument/2006/relationships/image" Target="../media/image19.e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4" Type="http://schemas.openxmlformats.org/officeDocument/2006/relationships/image" Target="../media/image20.e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4" Type="http://schemas.openxmlformats.org/officeDocument/2006/relationships/image" Target="../media/image21.emf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4" Type="http://schemas.openxmlformats.org/officeDocument/2006/relationships/image" Target="../media/image22.emf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4" Type="http://schemas.openxmlformats.org/officeDocument/2006/relationships/image" Target="../media/image23.emf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4" Type="http://schemas.openxmlformats.org/officeDocument/2006/relationships/image" Target="../media/image24.emf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4" Type="http://schemas.openxmlformats.org/officeDocument/2006/relationships/image" Target="../media/image25.emf"/><Relationship Id="rId1" Type="http://schemas.openxmlformats.org/officeDocument/2006/relationships/vmlDrawing" Target="../drawings/vmlDrawing16.vml"/><Relationship Id="rId2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4" Type="http://schemas.openxmlformats.org/officeDocument/2006/relationships/image" Target="../media/image26.emf"/><Relationship Id="rId1" Type="http://schemas.openxmlformats.org/officeDocument/2006/relationships/vmlDrawing" Target="../drawings/vmlDrawing17.vml"/><Relationship Id="rId2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4" Type="http://schemas.openxmlformats.org/officeDocument/2006/relationships/image" Target="../media/image27.emf"/><Relationship Id="rId1" Type="http://schemas.openxmlformats.org/officeDocument/2006/relationships/vmlDrawing" Target="../drawings/vmlDrawing18.vml"/><Relationship Id="rId2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4" Type="http://schemas.openxmlformats.org/officeDocument/2006/relationships/image" Target="../media/image28.emf"/><Relationship Id="rId1" Type="http://schemas.openxmlformats.org/officeDocument/2006/relationships/vmlDrawing" Target="../drawings/vmlDrawing19.vml"/><Relationship Id="rId2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______1.bin"/><Relationship Id="rId4" Type="http://schemas.openxmlformats.org/officeDocument/2006/relationships/image" Target="../media/image29.emf"/><Relationship Id="rId1" Type="http://schemas.openxmlformats.org/officeDocument/2006/relationships/vmlDrawing" Target="../drawings/vmlDrawing20.vml"/><Relationship Id="rId2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4" Type="http://schemas.openxmlformats.org/officeDocument/2006/relationships/image" Target="../media/image30.emf"/><Relationship Id="rId1" Type="http://schemas.openxmlformats.org/officeDocument/2006/relationships/vmlDrawing" Target="../drawings/vmlDrawing21.vml"/><Relationship Id="rId2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2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4" Type="http://schemas.openxmlformats.org/officeDocument/2006/relationships/image" Target="../media/image31.emf"/><Relationship Id="rId1" Type="http://schemas.openxmlformats.org/officeDocument/2006/relationships/vmlDrawing" Target="../drawings/vmlDrawing22.vml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3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image" Target="../media/image4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4" Type="http://schemas.openxmlformats.org/officeDocument/2006/relationships/image" Target="../media/image5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 smtClean="0"/>
              <a:t>Pairs Trading</a:t>
            </a:r>
            <a:br>
              <a:rPr lang="en-US" altLang="zh-TW" dirty="0" smtClean="0"/>
            </a:br>
            <a:r>
              <a:rPr lang="en-US" altLang="zh-TW" dirty="0" smtClean="0"/>
              <a:t>Ch6</a:t>
            </a:r>
            <a:endParaRPr kumimoji="1" lang="zh-TW" altLang="en-US" dirty="0"/>
          </a:p>
        </p:txBody>
      </p:sp>
      <p:sp>
        <p:nvSpPr>
          <p:cNvPr id="3" name="子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en-US" altLang="zh-TW" dirty="0" smtClean="0"/>
              <a:t>Pairs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Selection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in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Equity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Markets</a:t>
            </a:r>
          </a:p>
          <a:p>
            <a:pPr algn="r"/>
            <a:endParaRPr kumimoji="1" lang="en-US" altLang="zh-TW" dirty="0" smtClean="0"/>
          </a:p>
          <a:p>
            <a:pPr algn="r"/>
            <a:r>
              <a:rPr kumimoji="1" lang="zh-TW" altLang="en-US" dirty="0" smtClean="0"/>
              <a:t>郭孟鑫</a:t>
            </a:r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098599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smtClean="0"/>
              <a:t>Discussion</a:t>
            </a:r>
            <a:endParaRPr kumimoji="1"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TW" dirty="0" smtClean="0"/>
              <a:t>First,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the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innovation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sequences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derived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from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the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common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trends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of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the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two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series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must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be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identical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up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to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a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scalar.</a:t>
            </a:r>
          </a:p>
          <a:p>
            <a:r>
              <a:rPr kumimoji="1" lang="en-US" altLang="zh-TW" dirty="0" smtClean="0"/>
              <a:t>Next,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the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specific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components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of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the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two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series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must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be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stationary.</a:t>
            </a:r>
          </a:p>
          <a:p>
            <a:pPr marL="0" indent="0">
              <a:buNone/>
            </a:pPr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070805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smtClean="0"/>
              <a:t>Common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Trends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model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and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APT</a:t>
            </a:r>
            <a:endParaRPr kumimoji="1"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kumimoji="1" lang="en-US" altLang="zh-TW" sz="2400" dirty="0" smtClean="0"/>
          </a:p>
          <a:p>
            <a:endParaRPr kumimoji="1" lang="en-US" altLang="zh-TW" sz="2400" dirty="0"/>
          </a:p>
          <a:p>
            <a:endParaRPr kumimoji="1" lang="en-US" altLang="zh-TW" sz="2400" dirty="0" smtClean="0"/>
          </a:p>
          <a:p>
            <a:endParaRPr kumimoji="1" lang="en-US" altLang="zh-TW" sz="2400" dirty="0"/>
          </a:p>
          <a:p>
            <a:endParaRPr kumimoji="1" lang="en-US" altLang="zh-TW" sz="2400" dirty="0" smtClean="0"/>
          </a:p>
          <a:p>
            <a:endParaRPr kumimoji="1" lang="en-US" altLang="zh-TW" sz="2400" dirty="0"/>
          </a:p>
          <a:p>
            <a:endParaRPr kumimoji="1" lang="en-US" altLang="zh-TW" sz="2400" dirty="0" smtClean="0"/>
          </a:p>
          <a:p>
            <a:pPr marL="0" indent="0">
              <a:buNone/>
            </a:pPr>
            <a:r>
              <a:rPr kumimoji="1" lang="zh-TW" altLang="en-US" sz="2400" dirty="0" smtClean="0"/>
              <a:t>    </a:t>
            </a:r>
            <a:r>
              <a:rPr kumimoji="1" lang="en-US" altLang="zh-TW" sz="2400" dirty="0" smtClean="0"/>
              <a:t>Is</a:t>
            </a:r>
            <a:r>
              <a:rPr kumimoji="1" lang="zh-TW" altLang="en-US" sz="2400" dirty="0" smtClean="0"/>
              <a:t> </a:t>
            </a:r>
            <a:r>
              <a:rPr kumimoji="1" lang="en-US" altLang="zh-TW" sz="2400" dirty="0" smtClean="0"/>
              <a:t>the</a:t>
            </a:r>
            <a:r>
              <a:rPr kumimoji="1" lang="zh-TW" altLang="en-US" sz="2400" dirty="0" smtClean="0"/>
              <a:t> </a:t>
            </a:r>
            <a:r>
              <a:rPr kumimoji="1" lang="en-US" altLang="zh-TW" sz="2400" dirty="0" smtClean="0"/>
              <a:t>return</a:t>
            </a:r>
            <a:r>
              <a:rPr kumimoji="1" lang="zh-TW" altLang="en-US" sz="2400" dirty="0" smtClean="0"/>
              <a:t> </a:t>
            </a:r>
            <a:r>
              <a:rPr kumimoji="1" lang="en-US" altLang="zh-TW" sz="2400" dirty="0" smtClean="0"/>
              <a:t>due</a:t>
            </a:r>
            <a:r>
              <a:rPr kumimoji="1" lang="zh-TW" altLang="en-US" sz="2400" dirty="0" smtClean="0"/>
              <a:t> </a:t>
            </a:r>
            <a:r>
              <a:rPr kumimoji="1" lang="en-US" altLang="zh-TW" sz="2400" dirty="0" smtClean="0"/>
              <a:t>to</a:t>
            </a:r>
            <a:r>
              <a:rPr kumimoji="1" lang="zh-TW" altLang="en-US" sz="2400" dirty="0" smtClean="0"/>
              <a:t> </a:t>
            </a:r>
            <a:r>
              <a:rPr kumimoji="1" lang="en-US" altLang="zh-TW" sz="2400" dirty="0" smtClean="0"/>
              <a:t>the</a:t>
            </a:r>
            <a:r>
              <a:rPr kumimoji="1" lang="zh-TW" altLang="en-US" sz="2400" dirty="0" smtClean="0"/>
              <a:t> </a:t>
            </a:r>
            <a:r>
              <a:rPr kumimoji="1" lang="en-US" altLang="zh-TW" sz="2400" dirty="0" err="1" smtClean="0"/>
              <a:t>nonstationary</a:t>
            </a:r>
            <a:r>
              <a:rPr kumimoji="1" lang="zh-TW" altLang="en-US" sz="2400" dirty="0" smtClean="0"/>
              <a:t> </a:t>
            </a:r>
            <a:r>
              <a:rPr kumimoji="1" lang="en-US" altLang="zh-TW" sz="2400" dirty="0" smtClean="0"/>
              <a:t>trend</a:t>
            </a:r>
            <a:r>
              <a:rPr kumimoji="1" lang="zh-TW" altLang="en-US" sz="2400" dirty="0" smtClean="0"/>
              <a:t> </a:t>
            </a:r>
            <a:r>
              <a:rPr kumimoji="1" lang="en-US" altLang="zh-TW" sz="2400" dirty="0" smtClean="0"/>
              <a:t>component.</a:t>
            </a:r>
          </a:p>
          <a:p>
            <a:pPr marL="0" indent="0">
              <a:buNone/>
            </a:pPr>
            <a:r>
              <a:rPr kumimoji="1" lang="zh-TW" altLang="en-US" sz="2400" dirty="0" smtClean="0"/>
              <a:t>    </a:t>
            </a:r>
            <a:r>
              <a:rPr kumimoji="1" lang="en-US" altLang="zh-TW" sz="2400" dirty="0" smtClean="0"/>
              <a:t>Is</a:t>
            </a:r>
            <a:r>
              <a:rPr kumimoji="1" lang="zh-TW" altLang="en-US" sz="2400" dirty="0" smtClean="0"/>
              <a:t> </a:t>
            </a:r>
            <a:r>
              <a:rPr kumimoji="1" lang="en-US" altLang="zh-TW" sz="2400" dirty="0" smtClean="0"/>
              <a:t>the</a:t>
            </a:r>
            <a:r>
              <a:rPr kumimoji="1" lang="zh-TW" altLang="en-US" sz="2400" dirty="0" smtClean="0"/>
              <a:t> </a:t>
            </a:r>
            <a:r>
              <a:rPr kumimoji="1" lang="en-US" altLang="zh-TW" sz="2400" dirty="0" smtClean="0"/>
              <a:t>return</a:t>
            </a:r>
            <a:r>
              <a:rPr kumimoji="1" lang="zh-TW" altLang="en-US" sz="2400" dirty="0" smtClean="0"/>
              <a:t> </a:t>
            </a:r>
            <a:r>
              <a:rPr kumimoji="1" lang="en-US" altLang="zh-TW" sz="2400" dirty="0" smtClean="0"/>
              <a:t>due</a:t>
            </a:r>
            <a:r>
              <a:rPr kumimoji="1" lang="zh-TW" altLang="en-US" sz="2400" dirty="0" smtClean="0"/>
              <a:t> </a:t>
            </a:r>
            <a:r>
              <a:rPr kumimoji="1" lang="en-US" altLang="zh-TW" sz="2400" dirty="0" smtClean="0"/>
              <a:t>to</a:t>
            </a:r>
            <a:r>
              <a:rPr kumimoji="1" lang="zh-TW" altLang="en-US" sz="2400" dirty="0" smtClean="0"/>
              <a:t> </a:t>
            </a:r>
            <a:r>
              <a:rPr kumimoji="1" lang="en-US" altLang="zh-TW" sz="2400" dirty="0" smtClean="0"/>
              <a:t>the</a:t>
            </a:r>
            <a:r>
              <a:rPr kumimoji="1" lang="zh-TW" altLang="en-US" sz="2400" dirty="0" smtClean="0"/>
              <a:t> </a:t>
            </a:r>
            <a:r>
              <a:rPr kumimoji="1" lang="en-US" altLang="zh-TW" sz="2400" dirty="0" smtClean="0"/>
              <a:t>stationary</a:t>
            </a:r>
            <a:r>
              <a:rPr kumimoji="1" lang="zh-TW" altLang="en-US" sz="2400" dirty="0" smtClean="0"/>
              <a:t> </a:t>
            </a:r>
            <a:r>
              <a:rPr kumimoji="1" lang="en-US" altLang="zh-TW" sz="2400" dirty="0" smtClean="0"/>
              <a:t>component.</a:t>
            </a:r>
            <a:endParaRPr kumimoji="1" lang="zh-TW" altLang="en-US" sz="2400" dirty="0" smtClean="0"/>
          </a:p>
          <a:p>
            <a:endParaRPr kumimoji="1" lang="zh-TW" altLang="en-US" sz="2400" dirty="0"/>
          </a:p>
        </p:txBody>
      </p:sp>
      <p:graphicFrame>
        <p:nvGraphicFramePr>
          <p:cNvPr id="4" name="內容版面配置區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7278209"/>
              </p:ext>
            </p:extLst>
          </p:nvPr>
        </p:nvGraphicFramePr>
        <p:xfrm>
          <a:off x="1107969" y="2351156"/>
          <a:ext cx="6150177" cy="2021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5" name="方程式" r:id="rId3" imgW="2705100" imgH="889000" progId="Equation.3">
                  <p:embed/>
                </p:oleObj>
              </mc:Choice>
              <mc:Fallback>
                <p:oleObj name="方程式" r:id="rId3" imgW="2705100" imgH="889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07969" y="2351156"/>
                        <a:ext cx="6150177" cy="2021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物件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426694"/>
              </p:ext>
            </p:extLst>
          </p:nvPr>
        </p:nvGraphicFramePr>
        <p:xfrm>
          <a:off x="457200" y="4588427"/>
          <a:ext cx="402743" cy="5886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6" name="方程式" r:id="rId5" imgW="165100" imgH="241300" progId="Equation.3">
                  <p:embed/>
                </p:oleObj>
              </mc:Choice>
              <mc:Fallback>
                <p:oleObj name="方程式" r:id="rId5" imgW="1651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57200" y="4588427"/>
                        <a:ext cx="402743" cy="5886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物件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7224144"/>
              </p:ext>
            </p:extLst>
          </p:nvPr>
        </p:nvGraphicFramePr>
        <p:xfrm>
          <a:off x="454529" y="5054895"/>
          <a:ext cx="333257" cy="5276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7" name="方程式" r:id="rId7" imgW="152400" imgH="241300" progId="Equation.3">
                  <p:embed/>
                </p:oleObj>
              </mc:Choice>
              <mc:Fallback>
                <p:oleObj name="方程式" r:id="rId7" imgW="1524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54529" y="5054895"/>
                        <a:ext cx="333257" cy="5276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691028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smtClean="0"/>
              <a:t>Common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Trends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model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and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APT</a:t>
            </a:r>
            <a:endParaRPr kumimoji="1"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TW" dirty="0" smtClean="0"/>
              <a:t>Recalling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the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APT,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the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stock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returns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may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be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separated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into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>
                <a:solidFill>
                  <a:srgbClr val="0000FF"/>
                </a:solidFill>
              </a:rPr>
              <a:t>common</a:t>
            </a:r>
            <a:r>
              <a:rPr kumimoji="1" lang="zh-TW" altLang="en-US" dirty="0" smtClean="0">
                <a:solidFill>
                  <a:srgbClr val="0000FF"/>
                </a:solidFill>
              </a:rPr>
              <a:t> </a:t>
            </a:r>
            <a:r>
              <a:rPr kumimoji="1" lang="en-US" altLang="zh-TW" dirty="0" smtClean="0">
                <a:solidFill>
                  <a:srgbClr val="0000FF"/>
                </a:solidFill>
              </a:rPr>
              <a:t>factor</a:t>
            </a:r>
            <a:r>
              <a:rPr kumimoji="1" lang="zh-TW" altLang="en-US" dirty="0" smtClean="0">
                <a:solidFill>
                  <a:srgbClr val="0000FF"/>
                </a:solidFill>
              </a:rPr>
              <a:t> </a:t>
            </a:r>
            <a:r>
              <a:rPr kumimoji="1" lang="en-US" altLang="zh-TW" dirty="0" smtClean="0">
                <a:solidFill>
                  <a:srgbClr val="0000FF"/>
                </a:solidFill>
              </a:rPr>
              <a:t>returns</a:t>
            </a:r>
            <a:r>
              <a:rPr kumimoji="1" lang="zh-TW" altLang="en-US" dirty="0" smtClean="0">
                <a:solidFill>
                  <a:srgbClr val="0000FF"/>
                </a:solidFill>
              </a:rPr>
              <a:t> </a:t>
            </a:r>
            <a:r>
              <a:rPr kumimoji="1" lang="en-US" altLang="zh-TW" dirty="0" smtClean="0"/>
              <a:t>and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>
                <a:solidFill>
                  <a:srgbClr val="0000FF"/>
                </a:solidFill>
              </a:rPr>
              <a:t>specific</a:t>
            </a:r>
            <a:r>
              <a:rPr kumimoji="1" lang="zh-TW" altLang="en-US" dirty="0" smtClean="0">
                <a:solidFill>
                  <a:srgbClr val="0000FF"/>
                </a:solidFill>
              </a:rPr>
              <a:t> </a:t>
            </a:r>
            <a:r>
              <a:rPr kumimoji="1" lang="en-US" altLang="zh-TW" dirty="0" smtClean="0">
                <a:solidFill>
                  <a:srgbClr val="0000FF"/>
                </a:solidFill>
              </a:rPr>
              <a:t>returns</a:t>
            </a:r>
            <a:r>
              <a:rPr kumimoji="1" lang="en-US" altLang="zh-TW" dirty="0" smtClean="0"/>
              <a:t>.</a:t>
            </a:r>
          </a:p>
          <a:p>
            <a:r>
              <a:rPr kumimoji="1" lang="en-US" altLang="zh-TW" dirty="0" smtClean="0"/>
              <a:t>If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the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two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stocks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share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the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same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risk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factor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exposure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profile,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then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the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common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factor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returns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for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both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the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stocks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must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be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the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same.</a:t>
            </a:r>
          </a:p>
          <a:p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717789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smtClean="0"/>
              <a:t>Common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Trends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model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and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APT</a:t>
            </a:r>
            <a:endParaRPr kumimoji="1"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TW" dirty="0" smtClean="0"/>
              <a:t>Observation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1: 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A pairs of stocks with the same risk factor exposure profile satisfies the necessary conditions for </a:t>
            </a:r>
            <a:r>
              <a:rPr kumimoji="1" lang="en-US" altLang="zh-TW" dirty="0" err="1" smtClean="0"/>
              <a:t>cointegration</a:t>
            </a:r>
            <a:r>
              <a:rPr kumimoji="1" lang="en-US" altLang="zh-TW" dirty="0" smtClean="0"/>
              <a:t>.</a:t>
            </a:r>
          </a:p>
          <a:p>
            <a:pPr lvl="1"/>
            <a:r>
              <a:rPr kumimoji="1" lang="en-US" altLang="zh-TW" dirty="0" smtClean="0"/>
              <a:t>Condition 1: The factor exposure vectors in this case are identical up to scalar.</a:t>
            </a:r>
          </a:p>
          <a:p>
            <a:pPr marL="457200" lvl="1" indent="0">
              <a:buNone/>
            </a:pPr>
            <a:r>
              <a:rPr kumimoji="1" lang="en-US" altLang="zh-TW" dirty="0" smtClean="0"/>
              <a:t>Stock A:</a:t>
            </a:r>
          </a:p>
          <a:p>
            <a:pPr marL="457200" lvl="1" indent="0">
              <a:buNone/>
            </a:pPr>
            <a:r>
              <a:rPr kumimoji="1" lang="en-US" altLang="zh-TW" dirty="0" smtClean="0"/>
              <a:t>Stock B:</a:t>
            </a:r>
            <a:endParaRPr kumimoji="1" lang="zh-TW" altLang="en-US" dirty="0"/>
          </a:p>
        </p:txBody>
      </p:sp>
      <p:graphicFrame>
        <p:nvGraphicFramePr>
          <p:cNvPr id="4" name="內容版面配置區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6151929"/>
              </p:ext>
            </p:extLst>
          </p:nvPr>
        </p:nvGraphicFramePr>
        <p:xfrm>
          <a:off x="2436813" y="4096919"/>
          <a:ext cx="3492500" cy="1009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9" name="方程式" r:id="rId3" imgW="1536700" imgH="444500" progId="Equation.3">
                  <p:embed/>
                </p:oleObj>
              </mc:Choice>
              <mc:Fallback>
                <p:oleObj name="方程式" r:id="rId3" imgW="1536700" imgH="444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36813" y="4096919"/>
                        <a:ext cx="3492500" cy="1009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628069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smtClean="0"/>
              <a:t>Common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Trends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model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and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APT</a:t>
            </a:r>
            <a:endParaRPr kumimoji="1"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TW" dirty="0" smtClean="0"/>
              <a:t>If                                 is the factor returns vector, and        and         are the specific returns for the stocks A and B.</a:t>
            </a:r>
          </a:p>
          <a:p>
            <a:pPr marL="0" indent="0">
              <a:buNone/>
            </a:pPr>
            <a:r>
              <a:rPr kumimoji="1" lang="en-US" altLang="zh-TW" dirty="0"/>
              <a:t>t</a:t>
            </a:r>
            <a:r>
              <a:rPr kumimoji="1" lang="en-US" altLang="zh-TW" dirty="0" smtClean="0"/>
              <a:t>hen,</a:t>
            </a:r>
          </a:p>
          <a:p>
            <a:pPr marL="0" indent="0">
              <a:buNone/>
            </a:pPr>
            <a:endParaRPr kumimoji="1" lang="en-US" altLang="zh-TW" dirty="0"/>
          </a:p>
          <a:p>
            <a:pPr marL="0" indent="0">
              <a:buNone/>
            </a:pPr>
            <a:r>
              <a:rPr kumimoji="1" lang="en-US" altLang="zh-TW" dirty="0"/>
              <a:t>a</a:t>
            </a:r>
            <a:r>
              <a:rPr kumimoji="1" lang="en-US" altLang="zh-TW" dirty="0" smtClean="0"/>
              <a:t>nd, </a:t>
            </a:r>
            <a:endParaRPr kumimoji="1" lang="zh-TW" altLang="en-US" dirty="0"/>
          </a:p>
        </p:txBody>
      </p:sp>
      <p:graphicFrame>
        <p:nvGraphicFramePr>
          <p:cNvPr id="4" name="內容版面配置區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8778576"/>
              </p:ext>
            </p:extLst>
          </p:nvPr>
        </p:nvGraphicFramePr>
        <p:xfrm>
          <a:off x="1195393" y="1715642"/>
          <a:ext cx="2828925" cy="49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9" name="方程式" r:id="rId3" imgW="1244600" imgH="215900" progId="Equation.3">
                  <p:embed/>
                </p:oleObj>
              </mc:Choice>
              <mc:Fallback>
                <p:oleObj name="方程式" r:id="rId3" imgW="12446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95393" y="1715642"/>
                        <a:ext cx="2828925" cy="4905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內容版面配置區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0953961"/>
              </p:ext>
            </p:extLst>
          </p:nvPr>
        </p:nvGraphicFramePr>
        <p:xfrm>
          <a:off x="2833982" y="2090737"/>
          <a:ext cx="635000" cy="519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0" name="方程式" r:id="rId5" imgW="279400" imgH="228600" progId="Equation.3">
                  <p:embed/>
                </p:oleObj>
              </mc:Choice>
              <mc:Fallback>
                <p:oleObj name="方程式" r:id="rId5" imgW="2794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833982" y="2090737"/>
                        <a:ext cx="635000" cy="5191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內容版面配置區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1269288"/>
              </p:ext>
            </p:extLst>
          </p:nvPr>
        </p:nvGraphicFramePr>
        <p:xfrm>
          <a:off x="4285195" y="2090737"/>
          <a:ext cx="635000" cy="519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1" name="方程式" r:id="rId7" imgW="279400" imgH="228600" progId="Equation.3">
                  <p:embed/>
                </p:oleObj>
              </mc:Choice>
              <mc:Fallback>
                <p:oleObj name="方程式" r:id="rId7" imgW="2794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285195" y="2090737"/>
                        <a:ext cx="635000" cy="5191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內容版面配置區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9120928"/>
              </p:ext>
            </p:extLst>
          </p:nvPr>
        </p:nvGraphicFramePr>
        <p:xfrm>
          <a:off x="1774701" y="3196687"/>
          <a:ext cx="5367338" cy="1095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2" name="方程式" r:id="rId9" imgW="2362200" imgH="482600" progId="Equation.3">
                  <p:embed/>
                </p:oleObj>
              </mc:Choice>
              <mc:Fallback>
                <p:oleObj name="方程式" r:id="rId9" imgW="2362200" imgH="482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774701" y="3196687"/>
                        <a:ext cx="5367338" cy="1095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內容版面配置區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1096628"/>
              </p:ext>
            </p:extLst>
          </p:nvPr>
        </p:nvGraphicFramePr>
        <p:xfrm>
          <a:off x="1774701" y="4445000"/>
          <a:ext cx="4673600" cy="1095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3" name="方程式" r:id="rId11" imgW="2057400" imgH="482600" progId="Equation.3">
                  <p:embed/>
                </p:oleObj>
              </mc:Choice>
              <mc:Fallback>
                <p:oleObj name="方程式" r:id="rId11" imgW="2057400" imgH="482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774701" y="4445000"/>
                        <a:ext cx="4673600" cy="1095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316153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smtClean="0"/>
              <a:t>Common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Trends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model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and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APT</a:t>
            </a:r>
            <a:endParaRPr kumimoji="1"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08877"/>
          </a:xfrm>
        </p:spPr>
        <p:txBody>
          <a:bodyPr/>
          <a:lstStyle/>
          <a:p>
            <a:pPr lvl="1"/>
            <a:r>
              <a:rPr kumimoji="1" lang="en-US" altLang="zh-TW" dirty="0" smtClean="0"/>
              <a:t>Condition 2: Consider the linear combination of the returns.</a:t>
            </a:r>
          </a:p>
          <a:p>
            <a:pPr lvl="1"/>
            <a:endParaRPr kumimoji="1" lang="en-US" altLang="zh-TW" dirty="0"/>
          </a:p>
          <a:p>
            <a:pPr lvl="1"/>
            <a:endParaRPr kumimoji="1" lang="en-US" altLang="zh-TW" dirty="0" smtClean="0"/>
          </a:p>
          <a:p>
            <a:pPr marL="457200" lvl="1" indent="0">
              <a:buNone/>
            </a:pPr>
            <a:endParaRPr kumimoji="1" lang="en-US" altLang="zh-TW" dirty="0" smtClean="0"/>
          </a:p>
          <a:p>
            <a:pPr marL="457200" lvl="1" indent="0">
              <a:buNone/>
            </a:pPr>
            <a:r>
              <a:rPr kumimoji="1" lang="en-US" altLang="zh-TW" dirty="0" smtClean="0"/>
              <a:t>Where,</a:t>
            </a:r>
          </a:p>
          <a:p>
            <a:pPr marL="457200" lvl="1" indent="0">
              <a:buNone/>
            </a:pPr>
            <a:r>
              <a:rPr kumimoji="1" lang="en-US" altLang="zh-TW" dirty="0" smtClean="0"/>
              <a:t> </a:t>
            </a:r>
          </a:p>
          <a:p>
            <a:pPr marL="457200" lvl="1" indent="0">
              <a:buNone/>
            </a:pPr>
            <a:r>
              <a:rPr kumimoji="1" lang="en-US" altLang="zh-TW" dirty="0" smtClean="0"/>
              <a:t>If  A and B are </a:t>
            </a:r>
            <a:r>
              <a:rPr kumimoji="1" lang="en-US" altLang="zh-TW" dirty="0" err="1" smtClean="0"/>
              <a:t>cointegrated</a:t>
            </a:r>
            <a:r>
              <a:rPr kumimoji="1" lang="en-US" altLang="zh-TW" dirty="0" smtClean="0"/>
              <a:t>, then the common factor return       becomes zero.</a:t>
            </a:r>
            <a:endParaRPr kumimoji="1" lang="zh-TW" altLang="en-US" dirty="0"/>
          </a:p>
        </p:txBody>
      </p:sp>
      <p:graphicFrame>
        <p:nvGraphicFramePr>
          <p:cNvPr id="4" name="內容版面配置區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8807861"/>
              </p:ext>
            </p:extLst>
          </p:nvPr>
        </p:nvGraphicFramePr>
        <p:xfrm>
          <a:off x="2321462" y="2425130"/>
          <a:ext cx="4576675" cy="26777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0" name="方程式" r:id="rId3" imgW="2146300" imgH="1257300" progId="Equation.3">
                  <p:embed/>
                </p:oleObj>
              </mc:Choice>
              <mc:Fallback>
                <p:oleObj name="方程式" r:id="rId3" imgW="2146300" imgH="1257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21462" y="2425130"/>
                        <a:ext cx="4576675" cy="26777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物件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8720706"/>
              </p:ext>
            </p:extLst>
          </p:nvPr>
        </p:nvGraphicFramePr>
        <p:xfrm>
          <a:off x="2902587" y="5581986"/>
          <a:ext cx="532049" cy="4836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1" name="方程式" r:id="rId5" imgW="279400" imgH="254000" progId="Equation.3">
                  <p:embed/>
                </p:oleObj>
              </mc:Choice>
              <mc:Fallback>
                <p:oleObj name="方程式" r:id="rId5" imgW="279400" imgH="254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902587" y="5581986"/>
                        <a:ext cx="532049" cy="4836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394713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smtClean="0"/>
              <a:t>Common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Trends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model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and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APT</a:t>
            </a:r>
            <a:endParaRPr kumimoji="1"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TW" dirty="0" smtClean="0"/>
              <a:t>Summary</a:t>
            </a:r>
          </a:p>
          <a:p>
            <a:pPr lvl="1"/>
            <a:r>
              <a:rPr kumimoji="1" lang="en-US" altLang="zh-TW" dirty="0" smtClean="0"/>
              <a:t>The common factor return of a long-short portfolio of the two stocks is zero and the integration of the specific returns of the stocks is stationary, then the two stocks are </a:t>
            </a:r>
            <a:r>
              <a:rPr kumimoji="1" lang="en-US" altLang="zh-TW" dirty="0" err="1" smtClean="0"/>
              <a:t>cointegration</a:t>
            </a:r>
            <a:r>
              <a:rPr kumimoji="1" lang="en-US" altLang="zh-TW" dirty="0" smtClean="0"/>
              <a:t>.</a:t>
            </a:r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288283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smtClean="0"/>
              <a:t>The Distance Measure</a:t>
            </a:r>
            <a:endParaRPr kumimoji="1"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TW" dirty="0" smtClean="0"/>
              <a:t>The closer the absolute value of this measure to unity, the greater will be the </a:t>
            </a:r>
            <a:r>
              <a:rPr kumimoji="1" lang="en-US" altLang="zh-TW" dirty="0"/>
              <a:t>d</a:t>
            </a:r>
            <a:r>
              <a:rPr kumimoji="1" lang="en-US" altLang="zh-TW" dirty="0" smtClean="0"/>
              <a:t>egree of co-movement.</a:t>
            </a:r>
            <a:endParaRPr kumimoji="1" lang="zh-TW" altLang="en-US" dirty="0"/>
          </a:p>
        </p:txBody>
      </p:sp>
      <p:graphicFrame>
        <p:nvGraphicFramePr>
          <p:cNvPr id="5" name="物件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5774913"/>
              </p:ext>
            </p:extLst>
          </p:nvPr>
        </p:nvGraphicFramePr>
        <p:xfrm>
          <a:off x="2794000" y="3949700"/>
          <a:ext cx="217488" cy="312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1" name="方程式" r:id="rId3" imgW="114300" imgH="165100" progId="Equation.3">
                  <p:embed/>
                </p:oleObj>
              </mc:Choice>
              <mc:Fallback>
                <p:oleObj name="方程式" r:id="rId3" imgW="1143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794000" y="3949700"/>
                        <a:ext cx="217488" cy="3127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內容版面配置區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1142150"/>
              </p:ext>
            </p:extLst>
          </p:nvPr>
        </p:nvGraphicFramePr>
        <p:xfrm>
          <a:off x="1730375" y="3025775"/>
          <a:ext cx="5280025" cy="3170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2" name="方程式" r:id="rId5" imgW="1968500" imgH="1181100" progId="Equation.3">
                  <p:embed/>
                </p:oleObj>
              </mc:Choice>
              <mc:Fallback>
                <p:oleObj name="方程式" r:id="rId5" imgW="1968500" imgH="1181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30375" y="3025775"/>
                        <a:ext cx="5280025" cy="31702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899407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smtClean="0"/>
              <a:t>Interpreting The Distance Measure</a:t>
            </a:r>
            <a:endParaRPr kumimoji="1"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TW" dirty="0" smtClean="0"/>
              <a:t>Calculating the Cosine of the Angle between Two Vectors.</a:t>
            </a:r>
          </a:p>
          <a:p>
            <a:endParaRPr kumimoji="1" lang="zh-TW" altLang="en-US" dirty="0"/>
          </a:p>
        </p:txBody>
      </p:sp>
      <p:graphicFrame>
        <p:nvGraphicFramePr>
          <p:cNvPr id="4" name="內容版面配置區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5176059"/>
              </p:ext>
            </p:extLst>
          </p:nvPr>
        </p:nvGraphicFramePr>
        <p:xfrm>
          <a:off x="1760121" y="2684036"/>
          <a:ext cx="3273404" cy="40440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6" name="方程式" r:id="rId3" imgW="1676400" imgH="2070100" progId="Equation.3">
                  <p:embed/>
                </p:oleObj>
              </mc:Choice>
              <mc:Fallback>
                <p:oleObj name="方程式" r:id="rId3" imgW="1676400" imgH="2070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60121" y="2684036"/>
                        <a:ext cx="3273404" cy="40440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911778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/>
              <a:t>Interpreting The Distance Measure</a:t>
            </a:r>
            <a:endParaRPr kumimoji="1"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kumimoji="1" lang="en-US" altLang="zh-TW" dirty="0" smtClean="0"/>
              <a:t>Appendix: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Eigenvalue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Decomposition</a:t>
            </a:r>
          </a:p>
          <a:p>
            <a:pPr marL="457200" lvl="1" indent="0">
              <a:buNone/>
            </a:pPr>
            <a:endParaRPr kumimoji="1" lang="en-US" altLang="zh-TW" dirty="0" smtClean="0"/>
          </a:p>
          <a:p>
            <a:pPr marL="457200" lvl="1" indent="0">
              <a:buNone/>
            </a:pPr>
            <a:endParaRPr kumimoji="1" lang="zh-TW" altLang="en-US" dirty="0"/>
          </a:p>
        </p:txBody>
      </p:sp>
      <p:graphicFrame>
        <p:nvGraphicFramePr>
          <p:cNvPr id="4" name="內容版面配置區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8990478"/>
              </p:ext>
            </p:extLst>
          </p:nvPr>
        </p:nvGraphicFramePr>
        <p:xfrm>
          <a:off x="2706125" y="2266554"/>
          <a:ext cx="1676182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5" name="方程式" r:id="rId3" imgW="838200" imgH="2032000" progId="Equation.3">
                  <p:embed/>
                </p:oleObj>
              </mc:Choice>
              <mc:Fallback>
                <p:oleObj name="方程式" r:id="rId3" imgW="838200" imgH="2032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706125" y="2266554"/>
                        <a:ext cx="1676182" cy="406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文字方塊 4"/>
          <p:cNvSpPr txBox="1"/>
          <p:nvPr/>
        </p:nvSpPr>
        <p:spPr>
          <a:xfrm>
            <a:off x="1839385" y="2160689"/>
            <a:ext cx="6345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2800" dirty="0" smtClean="0"/>
              <a:t>Let</a:t>
            </a:r>
            <a:endParaRPr kumimoji="1" lang="zh-TW" altLang="en-US" sz="2800" dirty="0"/>
          </a:p>
        </p:txBody>
      </p:sp>
      <p:sp>
        <p:nvSpPr>
          <p:cNvPr id="6" name="文字方塊 5"/>
          <p:cNvSpPr txBox="1"/>
          <p:nvPr/>
        </p:nvSpPr>
        <p:spPr>
          <a:xfrm>
            <a:off x="4382307" y="4064491"/>
            <a:ext cx="472286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dirty="0" smtClean="0"/>
              <a:t>D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is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a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diagonal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matrix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with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the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eigenvalues</a:t>
            </a:r>
            <a:r>
              <a:rPr kumimoji="1" lang="zh-TW" altLang="en-US" dirty="0" smtClean="0"/>
              <a:t> </a:t>
            </a:r>
            <a:endParaRPr kumimoji="1" lang="en-US" altLang="zh-TW" dirty="0"/>
          </a:p>
          <a:p>
            <a:endParaRPr kumimoji="1" lang="en-US" altLang="zh-TW" dirty="0" smtClean="0"/>
          </a:p>
          <a:p>
            <a:r>
              <a:rPr kumimoji="1" lang="en-US" altLang="zh-TW" dirty="0" smtClean="0"/>
              <a:t>U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is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a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matrix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with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each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column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corresponding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to</a:t>
            </a:r>
            <a:r>
              <a:rPr kumimoji="1" lang="zh-TW" altLang="en-US" dirty="0" smtClean="0"/>
              <a:t> </a:t>
            </a:r>
            <a:endParaRPr kumimoji="1" lang="en-US" altLang="zh-TW" dirty="0"/>
          </a:p>
          <a:p>
            <a:r>
              <a:rPr kumimoji="1" lang="zh-TW" altLang="en-US" dirty="0" smtClean="0"/>
              <a:t> </a:t>
            </a:r>
            <a:r>
              <a:rPr kumimoji="1" lang="en-US" altLang="zh-TW" dirty="0" smtClean="0"/>
              <a:t>an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eigenvectors.</a:t>
            </a:r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130585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0"/>
            <a:ext cx="6820420" cy="6675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748621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smtClean="0"/>
              <a:t>Interpreting The Distance Measure</a:t>
            </a:r>
            <a:endParaRPr kumimoji="1"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TW" dirty="0" smtClean="0"/>
              <a:t>Geometric interpretation</a:t>
            </a:r>
          </a:p>
          <a:p>
            <a:pPr lvl="1"/>
            <a:r>
              <a:rPr kumimoji="1" lang="en-US" altLang="zh-TW" dirty="0" smtClean="0"/>
              <a:t>Key to doing the geometric interpretation is the idea of eigenvalue decomposition.</a:t>
            </a:r>
            <a:endParaRPr kumimoji="1" lang="zh-TW" altLang="en-US" dirty="0"/>
          </a:p>
        </p:txBody>
      </p:sp>
      <p:graphicFrame>
        <p:nvGraphicFramePr>
          <p:cNvPr id="4" name="內容版面配置區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0569928"/>
              </p:ext>
            </p:extLst>
          </p:nvPr>
        </p:nvGraphicFramePr>
        <p:xfrm>
          <a:off x="1696305" y="3167063"/>
          <a:ext cx="4356688" cy="34420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8" name="方程式" r:id="rId3" imgW="1993900" imgH="1574800" progId="Equation.3">
                  <p:embed/>
                </p:oleObj>
              </mc:Choice>
              <mc:Fallback>
                <p:oleObj name="方程式" r:id="rId3" imgW="1993900" imgH="1574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96305" y="3167063"/>
                        <a:ext cx="4356688" cy="34420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673708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smtClean="0"/>
              <a:t>Interpreting The Distance Measure</a:t>
            </a:r>
            <a:endParaRPr kumimoji="1"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graphicFrame>
        <p:nvGraphicFramePr>
          <p:cNvPr id="4" name="內容版面配置區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9844258"/>
              </p:ext>
            </p:extLst>
          </p:nvPr>
        </p:nvGraphicFramePr>
        <p:xfrm>
          <a:off x="1425261" y="2619142"/>
          <a:ext cx="6234117" cy="24579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6" name="方程式" r:id="rId3" imgW="2641600" imgH="1041400" progId="Equation.3">
                  <p:embed/>
                </p:oleObj>
              </mc:Choice>
              <mc:Fallback>
                <p:oleObj name="方程式" r:id="rId3" imgW="2641600" imgH="1041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25261" y="2619142"/>
                        <a:ext cx="6234117" cy="24579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894083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smtClean="0"/>
              <a:t>Reconciling Theory And Practice</a:t>
            </a:r>
            <a:endParaRPr kumimoji="1"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TW" dirty="0" smtClean="0"/>
              <a:t>Deviations from Ideal Conditions</a:t>
            </a:r>
          </a:p>
          <a:p>
            <a:pPr lvl="1"/>
            <a:r>
              <a:rPr kumimoji="1" lang="en-US" altLang="zh-TW" dirty="0" smtClean="0"/>
              <a:t>When two stocks are not have their factor exposures perfectly aligned. </a:t>
            </a:r>
          </a:p>
          <a:p>
            <a:pPr lvl="1"/>
            <a:endParaRPr kumimoji="1" lang="en-US" altLang="zh-TW" dirty="0"/>
          </a:p>
          <a:p>
            <a:pPr lvl="1"/>
            <a:endParaRPr kumimoji="1" lang="en-US" altLang="zh-TW" dirty="0" smtClean="0"/>
          </a:p>
          <a:p>
            <a:pPr lvl="1"/>
            <a:endParaRPr kumimoji="1" lang="en-US" altLang="zh-TW" dirty="0"/>
          </a:p>
          <a:p>
            <a:pPr marL="457200" lvl="1" indent="0">
              <a:buNone/>
            </a:pPr>
            <a:endParaRPr kumimoji="1" lang="en-US" altLang="zh-TW" dirty="0" smtClean="0"/>
          </a:p>
          <a:p>
            <a:pPr marL="457200" lvl="1" indent="0">
              <a:buNone/>
            </a:pPr>
            <a:r>
              <a:rPr kumimoji="1" lang="en-US" altLang="zh-TW" dirty="0" smtClean="0"/>
              <a:t>Signal-to-Noise(we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need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big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SNR)</a:t>
            </a:r>
            <a:endParaRPr kumimoji="1" lang="zh-TW" altLang="en-US" dirty="0"/>
          </a:p>
        </p:txBody>
      </p:sp>
      <p:graphicFrame>
        <p:nvGraphicFramePr>
          <p:cNvPr id="4" name="物件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5658797"/>
              </p:ext>
            </p:extLst>
          </p:nvPr>
        </p:nvGraphicFramePr>
        <p:xfrm>
          <a:off x="1609001" y="3198955"/>
          <a:ext cx="5102225" cy="3471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7" name="方程式" r:id="rId3" imgW="2146300" imgH="1460500" progId="Equation.3">
                  <p:embed/>
                </p:oleObj>
              </mc:Choice>
              <mc:Fallback>
                <p:oleObj name="方程式" r:id="rId3" imgW="2146300" imgH="1460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09001" y="3198955"/>
                        <a:ext cx="5102225" cy="3471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997329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smtClean="0"/>
              <a:t>Example</a:t>
            </a:r>
            <a:endParaRPr kumimoji="1"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TW" dirty="0" smtClean="0"/>
              <a:t>Consider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three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stocks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A,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B,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and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C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with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factor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exposures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in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a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two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factor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as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follows:</a:t>
            </a:r>
          </a:p>
          <a:p>
            <a:endParaRPr kumimoji="1" lang="zh-TW" altLang="en-US" dirty="0"/>
          </a:p>
        </p:txBody>
      </p:sp>
      <p:graphicFrame>
        <p:nvGraphicFramePr>
          <p:cNvPr id="4" name="內容版面配置區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940584"/>
              </p:ext>
            </p:extLst>
          </p:nvPr>
        </p:nvGraphicFramePr>
        <p:xfrm>
          <a:off x="2760109" y="2934932"/>
          <a:ext cx="3214687" cy="3144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2" name="方程式" r:id="rId3" imgW="1358900" imgH="1333500" progId="Equation.3">
                  <p:embed/>
                </p:oleObj>
              </mc:Choice>
              <mc:Fallback>
                <p:oleObj name="方程式" r:id="rId3" imgW="1358900" imgH="1333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760109" y="2934932"/>
                        <a:ext cx="3214687" cy="31448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000143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/>
              <a:t>Example</a:t>
            </a:r>
            <a:endParaRPr kumimoji="1"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TW" dirty="0" smtClean="0"/>
              <a:t>Step1: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Calculate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the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common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factor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variance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and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covariance.</a:t>
            </a:r>
          </a:p>
          <a:p>
            <a:endParaRPr kumimoji="1" lang="zh-TW" altLang="en-US" dirty="0"/>
          </a:p>
        </p:txBody>
      </p:sp>
      <p:graphicFrame>
        <p:nvGraphicFramePr>
          <p:cNvPr id="4" name="內容版面配置區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5290782"/>
              </p:ext>
            </p:extLst>
          </p:nvPr>
        </p:nvGraphicFramePr>
        <p:xfrm>
          <a:off x="1722598" y="2727251"/>
          <a:ext cx="4931354" cy="38720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7" name="方程式" r:id="rId3" imgW="3289300" imgH="2590800" progId="Equation.3">
                  <p:embed/>
                </p:oleObj>
              </mc:Choice>
              <mc:Fallback>
                <p:oleObj name="方程式" r:id="rId3" imgW="3289300" imgH="2590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22598" y="2727251"/>
                        <a:ext cx="4931354" cy="38720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977552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/>
              <a:t>Example</a:t>
            </a:r>
            <a:endParaRPr kumimoji="1"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TW" dirty="0" smtClean="0"/>
              <a:t>Step2: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Calculate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the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correlation(absolute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value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of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correlation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is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the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distance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measure)</a:t>
            </a:r>
          </a:p>
          <a:p>
            <a:pPr lvl="1"/>
            <a:r>
              <a:rPr kumimoji="1" lang="en-US" altLang="zh-TW" dirty="0" smtClean="0"/>
              <a:t>If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we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have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to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choose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one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pair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for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purpose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trading,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our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choice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would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therefore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be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the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pair(A,B)</a:t>
            </a:r>
            <a:endParaRPr kumimoji="1" lang="en-US" altLang="zh-TW" dirty="0"/>
          </a:p>
        </p:txBody>
      </p:sp>
      <p:graphicFrame>
        <p:nvGraphicFramePr>
          <p:cNvPr id="4" name="內容版面配置區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8406324"/>
              </p:ext>
            </p:extLst>
          </p:nvPr>
        </p:nvGraphicFramePr>
        <p:xfrm>
          <a:off x="1556905" y="3927061"/>
          <a:ext cx="5884883" cy="20002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0" name="方程式" r:id="rId3" imgW="3390900" imgH="1155700" progId="Equation.3">
                  <p:embed/>
                </p:oleObj>
              </mc:Choice>
              <mc:Fallback>
                <p:oleObj name="方程式" r:id="rId3" imgW="3390900" imgH="1155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56905" y="3927061"/>
                        <a:ext cx="5884883" cy="20002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091410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/>
              <a:t>Example</a:t>
            </a:r>
            <a:endParaRPr kumimoji="1"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TW" dirty="0" smtClean="0"/>
              <a:t>Step3: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Calculate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the</a:t>
            </a:r>
            <a:r>
              <a:rPr kumimoji="1" lang="zh-TW" altLang="en-US" dirty="0" smtClean="0"/>
              <a:t> </a:t>
            </a:r>
            <a:r>
              <a:rPr kumimoji="1" lang="en-US" altLang="zh-TW" dirty="0" err="1" smtClean="0"/>
              <a:t>cointegration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coefficient</a:t>
            </a:r>
          </a:p>
          <a:p>
            <a:pPr lvl="1"/>
            <a:r>
              <a:rPr kumimoji="1" lang="en-US" altLang="zh-TW" dirty="0" smtClean="0"/>
              <a:t>We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will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discuss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on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the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next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chapter</a:t>
            </a:r>
          </a:p>
          <a:p>
            <a:endParaRPr kumimoji="1" lang="zh-TW" altLang="en-US" dirty="0"/>
          </a:p>
        </p:txBody>
      </p:sp>
      <p:graphicFrame>
        <p:nvGraphicFramePr>
          <p:cNvPr id="4" name="內容版面配置區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2099567"/>
              </p:ext>
            </p:extLst>
          </p:nvPr>
        </p:nvGraphicFramePr>
        <p:xfrm>
          <a:off x="2097357" y="3014412"/>
          <a:ext cx="4705444" cy="24174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5" name="方程式" r:id="rId3" imgW="2095500" imgH="1079500" progId="Equation.3">
                  <p:embed/>
                </p:oleObj>
              </mc:Choice>
              <mc:Fallback>
                <p:oleObj name="方程式" r:id="rId3" imgW="2095500" imgH="1079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97357" y="3014412"/>
                        <a:ext cx="4705444" cy="24174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783373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/>
              <a:t>Example</a:t>
            </a:r>
            <a:endParaRPr kumimoji="1"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TW" dirty="0" smtClean="0"/>
              <a:t>Step4: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Calculate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the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residual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common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factor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expose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in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paired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portfolio.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This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is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the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exposure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that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causes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mean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drift.</a:t>
            </a:r>
            <a:r>
              <a:rPr kumimoji="1" lang="zh-TW" altLang="en-US" dirty="0" smtClean="0"/>
              <a:t> </a:t>
            </a:r>
            <a:endParaRPr kumimoji="1" lang="en-US" altLang="zh-TW" dirty="0" smtClean="0"/>
          </a:p>
          <a:p>
            <a:endParaRPr kumimoji="1" lang="zh-TW" altLang="en-US" dirty="0"/>
          </a:p>
        </p:txBody>
      </p:sp>
      <p:graphicFrame>
        <p:nvGraphicFramePr>
          <p:cNvPr id="4" name="內容版面配置區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8279924"/>
              </p:ext>
            </p:extLst>
          </p:nvPr>
        </p:nvGraphicFramePr>
        <p:xfrm>
          <a:off x="401638" y="3368675"/>
          <a:ext cx="8097837" cy="170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9" name="方程式" r:id="rId3" imgW="3606800" imgH="762000" progId="Equation.3">
                  <p:embed/>
                </p:oleObj>
              </mc:Choice>
              <mc:Fallback>
                <p:oleObj name="方程式" r:id="rId3" imgW="3606800" imgH="762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01638" y="3368675"/>
                        <a:ext cx="8097837" cy="1708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024611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/>
              <a:t>Example</a:t>
            </a:r>
            <a:endParaRPr kumimoji="1"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TW" dirty="0" smtClean="0"/>
              <a:t>Step5: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Calculate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the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common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factor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portfolio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variance/variance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of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residual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exposure.</a:t>
            </a:r>
            <a:endParaRPr kumimoji="1" lang="zh-TW" altLang="en-US" dirty="0"/>
          </a:p>
        </p:txBody>
      </p:sp>
      <p:graphicFrame>
        <p:nvGraphicFramePr>
          <p:cNvPr id="4" name="內容版面配置區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7858352"/>
              </p:ext>
            </p:extLst>
          </p:nvPr>
        </p:nvGraphicFramePr>
        <p:xfrm>
          <a:off x="574675" y="2876550"/>
          <a:ext cx="7991475" cy="289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3" name="方程式" r:id="rId3" imgW="4064000" imgH="1473200" progId="Equation.3">
                  <p:embed/>
                </p:oleObj>
              </mc:Choice>
              <mc:Fallback>
                <p:oleObj name="方程式" r:id="rId3" imgW="4064000" imgH="147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74675" y="2876550"/>
                        <a:ext cx="7991475" cy="2892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503545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/>
              <a:t>Example</a:t>
            </a:r>
            <a:endParaRPr kumimoji="1"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TW" dirty="0" smtClean="0"/>
              <a:t>Step6: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Calculate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the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specific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variance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of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the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portfolio.(assume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the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specific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variance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for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all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of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the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stocks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to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be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0.0016)</a:t>
            </a:r>
          </a:p>
          <a:p>
            <a:endParaRPr kumimoji="1" lang="zh-TW" altLang="en-US" dirty="0"/>
          </a:p>
        </p:txBody>
      </p:sp>
      <p:graphicFrame>
        <p:nvGraphicFramePr>
          <p:cNvPr id="4" name="內容版面配置區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405059"/>
              </p:ext>
            </p:extLst>
          </p:nvPr>
        </p:nvGraphicFramePr>
        <p:xfrm>
          <a:off x="232530" y="3751316"/>
          <a:ext cx="8760981" cy="21613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6" name="方程式" r:id="rId3" imgW="4165600" imgH="1028700" progId="Equation.3">
                  <p:embed/>
                </p:oleObj>
              </mc:Choice>
              <mc:Fallback>
                <p:oleObj name="方程式" r:id="rId3" imgW="4165600" imgH="1028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2530" y="3751316"/>
                        <a:ext cx="8760981" cy="21613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360185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smtClean="0"/>
              <a:t>Stationary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and</a:t>
            </a:r>
            <a:r>
              <a:rPr kumimoji="1" lang="zh-TW" altLang="en-US" dirty="0" smtClean="0"/>
              <a:t> </a:t>
            </a:r>
            <a:r>
              <a:rPr kumimoji="1" lang="en-US" altLang="zh-TW" dirty="0" err="1" smtClean="0"/>
              <a:t>Nonstationary</a:t>
            </a:r>
            <a:endParaRPr kumimoji="1"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TW" dirty="0" smtClean="0"/>
              <a:t>Stationary</a:t>
            </a:r>
          </a:p>
          <a:p>
            <a:pPr marL="457200" lvl="1" indent="0">
              <a:buNone/>
            </a:pPr>
            <a:endParaRPr kumimoji="1" lang="en-US" altLang="zh-TW" dirty="0" smtClean="0"/>
          </a:p>
          <a:p>
            <a:pPr marL="457200" lvl="1" indent="0">
              <a:buNone/>
            </a:pPr>
            <a:endParaRPr kumimoji="1" lang="en-US" altLang="zh-TW" dirty="0"/>
          </a:p>
        </p:txBody>
      </p:sp>
      <p:graphicFrame>
        <p:nvGraphicFramePr>
          <p:cNvPr id="4" name="內容版面配置區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9553745"/>
              </p:ext>
            </p:extLst>
          </p:nvPr>
        </p:nvGraphicFramePr>
        <p:xfrm>
          <a:off x="895149" y="2546412"/>
          <a:ext cx="5721350" cy="2695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9" name="方程式" r:id="rId3" imgW="2133600" imgH="1003300" progId="Equation.3">
                  <p:embed/>
                </p:oleObj>
              </mc:Choice>
              <mc:Fallback>
                <p:oleObj name="方程式" r:id="rId3" imgW="2133600" imgH="1003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95149" y="2546412"/>
                        <a:ext cx="5721350" cy="2695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文字方塊 4"/>
          <p:cNvSpPr txBox="1"/>
          <p:nvPr/>
        </p:nvSpPr>
        <p:spPr>
          <a:xfrm>
            <a:off x="6440643" y="4472883"/>
            <a:ext cx="25135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2400" dirty="0" smtClean="0"/>
              <a:t>For</a:t>
            </a:r>
            <a:r>
              <a:rPr kumimoji="1" lang="zh-TW" altLang="en-US" sz="2400" dirty="0" smtClean="0"/>
              <a:t> </a:t>
            </a:r>
            <a:r>
              <a:rPr kumimoji="1" lang="en-US" altLang="zh-TW" sz="2400" dirty="0" smtClean="0"/>
              <a:t>all</a:t>
            </a:r>
            <a:r>
              <a:rPr kumimoji="1" lang="zh-TW" altLang="en-US" sz="2400" dirty="0" smtClean="0"/>
              <a:t> </a:t>
            </a:r>
            <a:r>
              <a:rPr kumimoji="1" lang="en-US" altLang="zh-TW" sz="2400" dirty="0" smtClean="0"/>
              <a:t>t-s,</a:t>
            </a:r>
            <a:r>
              <a:rPr kumimoji="1" lang="zh-TW" altLang="en-US" sz="2400" dirty="0" smtClean="0"/>
              <a:t> </a:t>
            </a:r>
            <a:r>
              <a:rPr kumimoji="1" lang="en-US" altLang="zh-TW" sz="2400" dirty="0" smtClean="0"/>
              <a:t>and</a:t>
            </a:r>
            <a:r>
              <a:rPr kumimoji="1" lang="zh-TW" altLang="en-US" sz="2400" dirty="0" smtClean="0"/>
              <a:t> </a:t>
            </a:r>
            <a:r>
              <a:rPr kumimoji="1" lang="en-US" altLang="zh-TW" sz="2400" dirty="0" smtClean="0"/>
              <a:t>t-s-j</a:t>
            </a:r>
            <a:endParaRPr kumimoji="1"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58189898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/>
              <a:t>Example</a:t>
            </a:r>
            <a:endParaRPr kumimoji="1"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TW" dirty="0" smtClean="0"/>
              <a:t>Step7: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Calculate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the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SNR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ratio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with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white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noise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assumptions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for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residual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stock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return.</a:t>
            </a:r>
          </a:p>
          <a:p>
            <a:endParaRPr kumimoji="1" lang="zh-TW" altLang="en-US" dirty="0"/>
          </a:p>
        </p:txBody>
      </p:sp>
      <p:graphicFrame>
        <p:nvGraphicFramePr>
          <p:cNvPr id="4" name="內容版面配置區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3453292"/>
              </p:ext>
            </p:extLst>
          </p:nvPr>
        </p:nvGraphicFramePr>
        <p:xfrm>
          <a:off x="2509351" y="3377578"/>
          <a:ext cx="4138559" cy="22577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0" name="方程式" r:id="rId3" imgW="1790700" imgH="977900" progId="Equation.3">
                  <p:embed/>
                </p:oleObj>
              </mc:Choice>
              <mc:Fallback>
                <p:oleObj name="方程式" r:id="rId3" imgW="1790700" imgH="977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09351" y="3377578"/>
                        <a:ext cx="4138559" cy="22577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58488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/>
              <a:t>Stationary</a:t>
            </a:r>
            <a:r>
              <a:rPr kumimoji="1" lang="zh-TW" altLang="en-US" dirty="0"/>
              <a:t> </a:t>
            </a:r>
            <a:r>
              <a:rPr kumimoji="1" lang="en-US" altLang="zh-TW" dirty="0"/>
              <a:t>and</a:t>
            </a:r>
            <a:r>
              <a:rPr kumimoji="1" lang="zh-TW" altLang="en-US" dirty="0"/>
              <a:t> </a:t>
            </a:r>
            <a:r>
              <a:rPr kumimoji="1" lang="en-US" altLang="zh-TW" dirty="0" err="1"/>
              <a:t>Nonstationary</a:t>
            </a:r>
            <a:endParaRPr kumimoji="1"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TW" dirty="0" smtClean="0"/>
              <a:t>Spurious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regression.</a:t>
            </a:r>
          </a:p>
          <a:p>
            <a:pPr lvl="1"/>
            <a:r>
              <a:rPr kumimoji="1" lang="en-US" altLang="zh-TW" dirty="0" smtClean="0"/>
              <a:t>Downward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bias</a:t>
            </a:r>
          </a:p>
          <a:p>
            <a:r>
              <a:rPr kumimoji="1" lang="en-US" altLang="zh-TW" dirty="0" smtClean="0"/>
              <a:t>Using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unit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root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test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to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verify.</a:t>
            </a:r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801192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smtClean="0"/>
              <a:t>Introduction</a:t>
            </a:r>
            <a:endParaRPr kumimoji="1"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en-US" altLang="zh-TW" dirty="0" smtClean="0"/>
              <a:t>In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chapter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5,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we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need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three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steps</a:t>
            </a:r>
          </a:p>
          <a:p>
            <a:pPr marL="514350" indent="-514350">
              <a:buFont typeface="+mj-lt"/>
              <a:buAutoNum type="arabicPeriod"/>
            </a:pPr>
            <a:r>
              <a:rPr kumimoji="1" lang="en-US" altLang="zh-TW" dirty="0" smtClean="0"/>
              <a:t>Identification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of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the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stock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pairs</a:t>
            </a:r>
          </a:p>
          <a:p>
            <a:pPr marL="514350" indent="-514350">
              <a:buFont typeface="+mj-lt"/>
              <a:buAutoNum type="arabicPeriod"/>
            </a:pPr>
            <a:r>
              <a:rPr kumimoji="1" lang="en-US" altLang="zh-TW" dirty="0" err="1" smtClean="0"/>
              <a:t>Cointegration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testing</a:t>
            </a:r>
          </a:p>
          <a:p>
            <a:pPr marL="514350" indent="-514350">
              <a:buFont typeface="+mj-lt"/>
              <a:buAutoNum type="arabicPeriod"/>
            </a:pPr>
            <a:r>
              <a:rPr kumimoji="1" lang="en-US" altLang="zh-TW" dirty="0" smtClean="0"/>
              <a:t>Trading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rule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formulation</a:t>
            </a:r>
          </a:p>
          <a:p>
            <a:pPr marL="0" indent="0">
              <a:buNone/>
            </a:pPr>
            <a:r>
              <a:rPr kumimoji="1" lang="en-US" altLang="zh-TW" dirty="0" smtClean="0"/>
              <a:t>This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chapter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will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focus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on</a:t>
            </a:r>
            <a:r>
              <a:rPr kumimoji="1" lang="zh-TW" altLang="en-US" dirty="0" smtClean="0"/>
              <a:t> </a:t>
            </a:r>
            <a:r>
              <a:rPr kumimoji="1" lang="en-US" altLang="zh-TW" dirty="0" err="1" smtClean="0"/>
              <a:t>cointegration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testing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and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further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analysis.</a:t>
            </a:r>
          </a:p>
          <a:p>
            <a:pPr marL="0" indent="0">
              <a:buNone/>
            </a:pPr>
            <a:endParaRPr kumimoji="1"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4967018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smtClean="0"/>
              <a:t>Introduction</a:t>
            </a:r>
            <a:endParaRPr kumimoji="1"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TW" dirty="0" smtClean="0"/>
              <a:t>We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draw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parallels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between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the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common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trends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model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for</a:t>
            </a:r>
            <a:r>
              <a:rPr kumimoji="1" lang="zh-TW" altLang="en-US" dirty="0" smtClean="0"/>
              <a:t> </a:t>
            </a:r>
            <a:r>
              <a:rPr kumimoji="1" lang="en-US" altLang="zh-TW" dirty="0" err="1" smtClean="0"/>
              <a:t>cointegration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and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the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idea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of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APT.</a:t>
            </a:r>
          </a:p>
          <a:p>
            <a:endParaRPr kumimoji="1" lang="en-US" altLang="zh-TW" dirty="0" smtClean="0"/>
          </a:p>
          <a:p>
            <a:endParaRPr kumimoji="1" lang="en-US" altLang="zh-TW" dirty="0" smtClean="0"/>
          </a:p>
          <a:p>
            <a:endParaRPr kumimoji="1" lang="zh-TW" altLang="en-US" dirty="0"/>
          </a:p>
        </p:txBody>
      </p:sp>
      <p:graphicFrame>
        <p:nvGraphicFramePr>
          <p:cNvPr id="5" name="內容版面配置區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9231445"/>
              </p:ext>
            </p:extLst>
          </p:nvPr>
        </p:nvGraphicFramePr>
        <p:xfrm>
          <a:off x="1622425" y="4260850"/>
          <a:ext cx="5381625" cy="119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方程式" r:id="rId3" imgW="2006600" imgH="444500" progId="Equation.3">
                  <p:embed/>
                </p:oleObj>
              </mc:Choice>
              <mc:Fallback>
                <p:oleObj name="方程式" r:id="rId3" imgW="2006600" imgH="444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22425" y="4260850"/>
                        <a:ext cx="5381625" cy="1193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270634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zh-TW" dirty="0" smtClean="0"/>
              <a:t>Common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Trends</a:t>
            </a:r>
            <a:r>
              <a:rPr kumimoji="1" lang="zh-TW" altLang="en-US" dirty="0" smtClean="0"/>
              <a:t> </a:t>
            </a:r>
            <a:r>
              <a:rPr kumimoji="1" lang="en-US" altLang="zh-TW" dirty="0" err="1" smtClean="0"/>
              <a:t>Cointegration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Model</a:t>
            </a:r>
            <a:endParaRPr kumimoji="1"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TW" dirty="0" smtClean="0"/>
              <a:t>Inference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1: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In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a</a:t>
            </a:r>
            <a:r>
              <a:rPr kumimoji="1" lang="zh-TW" altLang="en-US" dirty="0" smtClean="0"/>
              <a:t> </a:t>
            </a:r>
            <a:r>
              <a:rPr kumimoji="1" lang="en-US" altLang="zh-TW" dirty="0" err="1" smtClean="0"/>
              <a:t>cointegration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system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with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two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time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series,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the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innovations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sequences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derived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from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the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common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trend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components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must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perfectly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correlated.(correlation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must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be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+1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or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-1)</a:t>
            </a:r>
          </a:p>
          <a:p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731030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zh-TW" dirty="0" smtClean="0"/>
              <a:t>Common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Trends</a:t>
            </a:r>
            <a:r>
              <a:rPr kumimoji="1" lang="zh-TW" altLang="en-US" dirty="0" smtClean="0"/>
              <a:t> </a:t>
            </a:r>
            <a:r>
              <a:rPr kumimoji="1" lang="en-US" altLang="zh-TW" dirty="0" err="1" smtClean="0"/>
              <a:t>Cointegration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Model</a:t>
            </a:r>
            <a:endParaRPr kumimoji="1" lang="zh-TW" altLang="en-US" dirty="0"/>
          </a:p>
        </p:txBody>
      </p:sp>
      <p:graphicFrame>
        <p:nvGraphicFramePr>
          <p:cNvPr id="4" name="內容版面配置區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31020557"/>
              </p:ext>
            </p:extLst>
          </p:nvPr>
        </p:nvGraphicFramePr>
        <p:xfrm>
          <a:off x="3027555" y="1717414"/>
          <a:ext cx="2744943" cy="49000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3" name="方程式" r:id="rId3" imgW="889000" imgH="1587500" progId="Equation.3">
                  <p:embed/>
                </p:oleObj>
              </mc:Choice>
              <mc:Fallback>
                <p:oleObj name="方程式" r:id="rId3" imgW="889000" imgH="1587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27555" y="1717414"/>
                        <a:ext cx="2744943" cy="49000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86803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zh-TW" dirty="0" smtClean="0"/>
              <a:t>Common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Trends</a:t>
            </a:r>
            <a:r>
              <a:rPr kumimoji="1" lang="zh-TW" altLang="en-US" dirty="0" smtClean="0"/>
              <a:t> </a:t>
            </a:r>
            <a:r>
              <a:rPr kumimoji="1" lang="en-US" altLang="zh-TW" dirty="0" err="1" smtClean="0"/>
              <a:t>Cointegration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Model</a:t>
            </a:r>
            <a:endParaRPr kumimoji="1"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TW" dirty="0" smtClean="0"/>
              <a:t>Inference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2: The</a:t>
            </a:r>
            <a:r>
              <a:rPr kumimoji="1" lang="zh-TW" altLang="en-US" dirty="0" smtClean="0"/>
              <a:t> </a:t>
            </a:r>
            <a:r>
              <a:rPr kumimoji="1" lang="en-US" altLang="zh-TW" dirty="0" err="1" smtClean="0"/>
              <a:t>cointegration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coefficient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may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be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obtained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by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a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regression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of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the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innovation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sequences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of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the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common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trends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against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each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other.</a:t>
            </a:r>
          </a:p>
          <a:p>
            <a:pPr marL="0" indent="0">
              <a:buNone/>
            </a:pPr>
            <a:r>
              <a:rPr kumimoji="1" lang="zh-TW" altLang="en-US" dirty="0" smtClean="0"/>
              <a:t> </a:t>
            </a:r>
            <a:endParaRPr kumimoji="1" lang="zh-TW" altLang="en-US" dirty="0"/>
          </a:p>
        </p:txBody>
      </p:sp>
      <p:graphicFrame>
        <p:nvGraphicFramePr>
          <p:cNvPr id="4" name="內容版面配置區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229935"/>
              </p:ext>
            </p:extLst>
          </p:nvPr>
        </p:nvGraphicFramePr>
        <p:xfrm>
          <a:off x="3153638" y="3835523"/>
          <a:ext cx="2317207" cy="204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7" name="方程式" r:id="rId3" imgW="863600" imgH="762000" progId="Equation.3">
                  <p:embed/>
                </p:oleObj>
              </mc:Choice>
              <mc:Fallback>
                <p:oleObj name="方程式" r:id="rId3" imgW="863600" imgH="762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153638" y="3835523"/>
                        <a:ext cx="2317207" cy="2045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454446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357</TotalTime>
  <Words>707</Words>
  <Application>Microsoft Macintosh PowerPoint</Application>
  <PresentationFormat>如螢幕大小 (4:3)</PresentationFormat>
  <Paragraphs>104</Paragraphs>
  <Slides>30</Slides>
  <Notes>0</Notes>
  <HiddenSlides>0</HiddenSlides>
  <MMClips>0</MMClips>
  <ScaleCrop>false</ScaleCrop>
  <HeadingPairs>
    <vt:vector size="6" baseType="variant">
      <vt:variant>
        <vt:lpstr>佈景主題</vt:lpstr>
      </vt:variant>
      <vt:variant>
        <vt:i4>1</vt:i4>
      </vt:variant>
      <vt:variant>
        <vt:lpstr>內嵌 OLE 伺服器</vt:lpstr>
      </vt:variant>
      <vt:variant>
        <vt:i4>2</vt:i4>
      </vt:variant>
      <vt:variant>
        <vt:lpstr>投影片標題</vt:lpstr>
      </vt:variant>
      <vt:variant>
        <vt:i4>30</vt:i4>
      </vt:variant>
    </vt:vector>
  </HeadingPairs>
  <TitlesOfParts>
    <vt:vector size="33" baseType="lpstr">
      <vt:lpstr>Office 佈景主題</vt:lpstr>
      <vt:lpstr>方程式</vt:lpstr>
      <vt:lpstr>Microsoft 方程式編輯器</vt:lpstr>
      <vt:lpstr>Pairs Trading Ch6</vt:lpstr>
      <vt:lpstr>PowerPoint 簡報</vt:lpstr>
      <vt:lpstr>Stationary and Nonstationary</vt:lpstr>
      <vt:lpstr>Stationary and Nonstationary</vt:lpstr>
      <vt:lpstr>Introduction</vt:lpstr>
      <vt:lpstr>Introduction</vt:lpstr>
      <vt:lpstr>Common Trends Cointegration Model</vt:lpstr>
      <vt:lpstr>Common Trends Cointegration Model</vt:lpstr>
      <vt:lpstr>Common Trends Cointegration Model</vt:lpstr>
      <vt:lpstr>Discussion</vt:lpstr>
      <vt:lpstr>Common Trends model and APT</vt:lpstr>
      <vt:lpstr>Common Trends model and APT</vt:lpstr>
      <vt:lpstr>Common Trends model and APT</vt:lpstr>
      <vt:lpstr>Common Trends model and APT</vt:lpstr>
      <vt:lpstr>Common Trends model and APT</vt:lpstr>
      <vt:lpstr>Common Trends model and APT</vt:lpstr>
      <vt:lpstr>The Distance Measure</vt:lpstr>
      <vt:lpstr>Interpreting The Distance Measure</vt:lpstr>
      <vt:lpstr>Interpreting The Distance Measure</vt:lpstr>
      <vt:lpstr>Interpreting The Distance Measure</vt:lpstr>
      <vt:lpstr>Interpreting The Distance Measure</vt:lpstr>
      <vt:lpstr>Reconciling Theory And Practice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Pairs Trading Ch6</dc:title>
  <dc:creator>Kuo</dc:creator>
  <cp:lastModifiedBy>Kuo</cp:lastModifiedBy>
  <cp:revision>28</cp:revision>
  <dcterms:created xsi:type="dcterms:W3CDTF">2014-05-06T08:23:08Z</dcterms:created>
  <dcterms:modified xsi:type="dcterms:W3CDTF">2014-06-02T14:30:11Z</dcterms:modified>
</cp:coreProperties>
</file>